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317" r:id="rId2"/>
    <p:sldId id="411" r:id="rId3"/>
    <p:sldId id="393" r:id="rId4"/>
    <p:sldId id="419" r:id="rId5"/>
    <p:sldId id="418" r:id="rId6"/>
    <p:sldId id="267" r:id="rId7"/>
    <p:sldId id="421" r:id="rId8"/>
    <p:sldId id="422" r:id="rId9"/>
    <p:sldId id="404" r:id="rId10"/>
    <p:sldId id="437" r:id="rId11"/>
    <p:sldId id="374" r:id="rId12"/>
    <p:sldId id="439" r:id="rId13"/>
    <p:sldId id="440" r:id="rId14"/>
    <p:sldId id="426" r:id="rId15"/>
    <p:sldId id="424" r:id="rId16"/>
    <p:sldId id="441" r:id="rId17"/>
    <p:sldId id="409" r:id="rId18"/>
    <p:sldId id="282" r:id="rId19"/>
    <p:sldId id="420" r:id="rId20"/>
    <p:sldId id="428" r:id="rId21"/>
    <p:sldId id="429" r:id="rId22"/>
    <p:sldId id="430" r:id="rId23"/>
    <p:sldId id="431" r:id="rId24"/>
    <p:sldId id="432" r:id="rId25"/>
    <p:sldId id="438" r:id="rId26"/>
    <p:sldId id="423" r:id="rId27"/>
    <p:sldId id="281" r:id="rId28"/>
    <p:sldId id="3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4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11/06/2018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9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5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601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0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0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4713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Intérêt des L-systèmes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/>
          <a:stretch/>
        </p:blipFill>
        <p:spPr>
          <a:xfrm>
            <a:off x="6215849" y="1738967"/>
            <a:ext cx="4705486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48" y="1642682"/>
            <a:ext cx="4760815" cy="3570611"/>
          </a:xfrm>
          <a:prstGeom prst="rect">
            <a:avLst/>
          </a:prstGeom>
        </p:spPr>
      </p:pic>
      <p:sp>
        <p:nvSpPr>
          <p:cNvPr id="5" name="Naslov 1"/>
          <p:cNvSpPr txBox="1">
            <a:spLocks/>
          </p:cNvSpPr>
          <p:nvPr/>
        </p:nvSpPr>
        <p:spPr>
          <a:xfrm>
            <a:off x="1666959" y="504800"/>
            <a:ext cx="10160543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</a:t>
            </a:r>
            <a:r>
              <a:rPr lang="fr-FR" dirty="0" smtClean="0"/>
              <a:t>paramétriques et contextuels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86414" y="5454410"/>
            <a:ext cx="501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`caractère</a:t>
            </a:r>
            <a:r>
              <a:rPr lang="fr-FR" dirty="0" smtClean="0"/>
              <a:t>`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</a:p>
          <a:p>
            <a:r>
              <a:rPr lang="fr-FR" dirty="0" smtClean="0"/>
              <a:t>[`</a:t>
            </a:r>
            <a:r>
              <a:rPr lang="fr-FR" dirty="0" smtClean="0"/>
              <a:t>caractère`, paramètre 1, paramètre 2 …]</a:t>
            </a:r>
            <a:endParaRPr lang="en-US" dirty="0"/>
          </a:p>
        </p:txBody>
      </p:sp>
      <p:pic>
        <p:nvPicPr>
          <p:cNvPr id="1026" name="Picture 2" descr="http://www.radiobartas.net/wp-content/uploads/2015/03/bourgeon-de-frene-997c9b9d-2a24-4a78-854f-acf14985ad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615" y="1642682"/>
            <a:ext cx="5394334" cy="366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040071" y="5559228"/>
            <a:ext cx="456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simple du </a:t>
            </a:r>
            <a:r>
              <a:rPr lang="fr-FR" dirty="0" err="1" smtClean="0"/>
              <a:t>plastrochron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 espace paramétrique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09" y="2338235"/>
            <a:ext cx="1838582" cy="218152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03" y="2500182"/>
            <a:ext cx="1971950" cy="18576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69" y="2662129"/>
            <a:ext cx="1743318" cy="153373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45501" y="5057522"/>
            <a:ext cx="732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Arbres issus de la même règle d’évolution, en faisant simplement varier le </a:t>
            </a:r>
            <a:r>
              <a:rPr lang="fr-FR" dirty="0" err="1" smtClean="0"/>
              <a:t>plastrochron</a:t>
            </a:r>
            <a:r>
              <a:rPr lang="fr-FR" dirty="0" smtClean="0"/>
              <a:t>, et les angles caractéristiques d’embranchement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3D</a:t>
            </a:r>
            <a:endParaRPr lang="fr-FR" sz="4800" dirty="0"/>
          </a:p>
        </p:txBody>
      </p:sp>
      <p:grpSp>
        <p:nvGrpSpPr>
          <p:cNvPr id="104" name="Groupe 103"/>
          <p:cNvGrpSpPr/>
          <p:nvPr/>
        </p:nvGrpSpPr>
        <p:grpSpPr>
          <a:xfrm>
            <a:off x="160915" y="2139911"/>
            <a:ext cx="3890339" cy="2910082"/>
            <a:chOff x="579095" y="2229482"/>
            <a:chExt cx="3522617" cy="2704011"/>
          </a:xfrm>
        </p:grpSpPr>
        <p:grpSp>
          <p:nvGrpSpPr>
            <p:cNvPr id="6" name="Groupe 5"/>
            <p:cNvGrpSpPr/>
            <p:nvPr/>
          </p:nvGrpSpPr>
          <p:grpSpPr>
            <a:xfrm>
              <a:off x="579095" y="2229482"/>
              <a:ext cx="3522617" cy="2704011"/>
              <a:chOff x="1306285" y="1832339"/>
              <a:chExt cx="4850675" cy="3988526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306285" y="1832339"/>
                <a:ext cx="4850675" cy="3988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2801544" y="4062402"/>
                <a:ext cx="1729331" cy="612676"/>
                <a:chOff x="3323134" y="3722323"/>
                <a:chExt cx="1729331" cy="612676"/>
              </a:xfrm>
            </p:grpSpPr>
            <p:sp>
              <p:nvSpPr>
                <p:cNvPr id="11" name="Ellipse 10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2" name="Connecteur droit avec flèche 11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ZoneTexte 8"/>
              <p:cNvSpPr txBox="1"/>
              <p:nvPr/>
            </p:nvSpPr>
            <p:spPr>
              <a:xfrm>
                <a:off x="4219762" y="4059520"/>
                <a:ext cx="26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2584562" y="4200989"/>
                <a:ext cx="175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cxnSp>
          <p:nvCxnSpPr>
            <p:cNvPr id="16" name="Connecteur droit avec flèche 15"/>
            <p:cNvCxnSpPr/>
            <p:nvPr/>
          </p:nvCxnSpPr>
          <p:spPr>
            <a:xfrm flipH="1" flipV="1">
              <a:off x="2242851" y="3108960"/>
              <a:ext cx="1" cy="71220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>
              <a:cxnSpLocks noChangeAspect="1"/>
            </p:cNvCxnSpPr>
            <p:nvPr/>
          </p:nvCxnSpPr>
          <p:spPr>
            <a:xfrm flipH="1">
              <a:off x="2125641" y="3693975"/>
              <a:ext cx="121804" cy="72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>
              <a:cxnSpLocks/>
            </p:cNvCxnSpPr>
            <p:nvPr/>
          </p:nvCxnSpPr>
          <p:spPr>
            <a:xfrm>
              <a:off x="2126840" y="3765975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>
              <a:cxnSpLocks/>
            </p:cNvCxnSpPr>
            <p:nvPr/>
          </p:nvCxnSpPr>
          <p:spPr>
            <a:xfrm>
              <a:off x="2358862" y="3756588"/>
              <a:ext cx="0" cy="108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>
              <a:cxnSpLocks/>
            </p:cNvCxnSpPr>
            <p:nvPr/>
          </p:nvCxnSpPr>
          <p:spPr>
            <a:xfrm flipH="1" flipV="1">
              <a:off x="2238258" y="3693975"/>
              <a:ext cx="120606" cy="626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>
              <a:cxnSpLocks/>
            </p:cNvCxnSpPr>
            <p:nvPr/>
          </p:nvCxnSpPr>
          <p:spPr>
            <a:xfrm flipH="1">
              <a:off x="2244756" y="3875880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>
              <a:cxnSpLocks/>
            </p:cNvCxnSpPr>
            <p:nvPr/>
          </p:nvCxnSpPr>
          <p:spPr>
            <a:xfrm>
              <a:off x="2141220" y="3891158"/>
              <a:ext cx="101631" cy="483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2298560" y="2950958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</p:grpSp>
      <p:grpSp>
        <p:nvGrpSpPr>
          <p:cNvPr id="103" name="Groupe 102"/>
          <p:cNvGrpSpPr/>
          <p:nvPr/>
        </p:nvGrpSpPr>
        <p:grpSpPr>
          <a:xfrm>
            <a:off x="4218143" y="2139911"/>
            <a:ext cx="3890339" cy="2910082"/>
            <a:chOff x="4577962" y="2229482"/>
            <a:chExt cx="3522617" cy="2704011"/>
          </a:xfrm>
        </p:grpSpPr>
        <p:sp>
          <p:nvSpPr>
            <p:cNvPr id="56" name="Rectangle 55"/>
            <p:cNvSpPr/>
            <p:nvPr/>
          </p:nvSpPr>
          <p:spPr>
            <a:xfrm>
              <a:off x="4577962" y="2229482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1" name="Groupe 70"/>
            <p:cNvGrpSpPr/>
            <p:nvPr/>
          </p:nvGrpSpPr>
          <p:grpSpPr>
            <a:xfrm>
              <a:off x="5224322" y="2768078"/>
              <a:ext cx="1413435" cy="1253676"/>
              <a:chOff x="5506262" y="2950958"/>
              <a:chExt cx="1413435" cy="1253676"/>
            </a:xfrm>
          </p:grpSpPr>
          <p:grpSp>
            <p:nvGrpSpPr>
              <p:cNvPr id="57" name="Groupe 56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60" name="Ellipse 59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avec flèche 61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ZoneTexte 57"/>
              <p:cNvSpPr txBox="1"/>
              <p:nvPr/>
            </p:nvSpPr>
            <p:spPr>
              <a:xfrm>
                <a:off x="6693763" y="3739394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5506262" y="3835302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3" name="Connecteur droit avec flèche 62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solidFill>
                  <a:schemeClr val="accent1">
                    <a:shade val="90000"/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>
                <a:solidFill>
                  <a:schemeClr val="accent1">
                    <a:shade val="9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ZoneTexte 69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z</a:t>
                </a:r>
                <a:endParaRPr lang="fr-FR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2" name="Groupe 71"/>
            <p:cNvGrpSpPr/>
            <p:nvPr/>
          </p:nvGrpSpPr>
          <p:grpSpPr>
            <a:xfrm>
              <a:off x="6115862" y="3179558"/>
              <a:ext cx="1413435" cy="1205752"/>
              <a:chOff x="5506262" y="2950958"/>
              <a:chExt cx="1413435" cy="1205752"/>
            </a:xfrm>
          </p:grpSpPr>
          <p:grpSp>
            <p:nvGrpSpPr>
              <p:cNvPr id="73" name="Groupe 72"/>
              <p:cNvGrpSpPr/>
              <p:nvPr/>
            </p:nvGrpSpPr>
            <p:grpSpPr>
              <a:xfrm>
                <a:off x="5663837" y="3741348"/>
                <a:ext cx="1255860" cy="415362"/>
                <a:chOff x="3323134" y="3722323"/>
                <a:chExt cx="1729331" cy="612676"/>
              </a:xfrm>
            </p:grpSpPr>
            <p:sp>
              <p:nvSpPr>
                <p:cNvPr id="84" name="Ellipse 83"/>
                <p:cNvSpPr/>
                <p:nvPr/>
              </p:nvSpPr>
              <p:spPr>
                <a:xfrm>
                  <a:off x="4002743" y="3722323"/>
                  <a:ext cx="230644" cy="2369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85" name="Connecteur droit avec flèche 84"/>
                <p:cNvCxnSpPr/>
                <p:nvPr/>
              </p:nvCxnSpPr>
              <p:spPr>
                <a:xfrm>
                  <a:off x="4118881" y="3838303"/>
                  <a:ext cx="933584" cy="45414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cteur droit avec flèche 85"/>
                <p:cNvCxnSpPr/>
                <p:nvPr/>
              </p:nvCxnSpPr>
              <p:spPr>
                <a:xfrm flipH="1">
                  <a:off x="3323134" y="3838305"/>
                  <a:ext cx="795751" cy="49669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ZoneTexte 73"/>
              <p:cNvSpPr txBox="1"/>
              <p:nvPr/>
            </p:nvSpPr>
            <p:spPr>
              <a:xfrm>
                <a:off x="6693763" y="3739394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75" name="ZoneTexte 74"/>
              <p:cNvSpPr txBox="1"/>
              <p:nvPr/>
            </p:nvSpPr>
            <p:spPr>
              <a:xfrm>
                <a:off x="5506262" y="3835302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  <p:cxnSp>
            <p:nvCxnSpPr>
              <p:cNvPr id="76" name="Connecteur droit avec flèche 75"/>
              <p:cNvCxnSpPr/>
              <p:nvPr/>
            </p:nvCxnSpPr>
            <p:spPr>
              <a:xfrm flipH="1" flipV="1">
                <a:off x="6241718" y="3108960"/>
                <a:ext cx="1" cy="71220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/>
              <p:cNvCxnSpPr>
                <a:cxnSpLocks noChangeAspect="1"/>
              </p:cNvCxnSpPr>
              <p:nvPr/>
            </p:nvCxnSpPr>
            <p:spPr>
              <a:xfrm flipH="1">
                <a:off x="6124508" y="3693975"/>
                <a:ext cx="121804" cy="72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/>
              <p:cNvCxnSpPr>
                <a:cxnSpLocks/>
              </p:cNvCxnSpPr>
              <p:nvPr/>
            </p:nvCxnSpPr>
            <p:spPr>
              <a:xfrm>
                <a:off x="6125707" y="3765975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>
                <a:cxnSpLocks/>
              </p:cNvCxnSpPr>
              <p:nvPr/>
            </p:nvCxnSpPr>
            <p:spPr>
              <a:xfrm>
                <a:off x="6357729" y="3756588"/>
                <a:ext cx="0" cy="108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>
                <a:cxnSpLocks/>
              </p:cNvCxnSpPr>
              <p:nvPr/>
            </p:nvCxnSpPr>
            <p:spPr>
              <a:xfrm flipH="1" flipV="1">
                <a:off x="6237125" y="3693975"/>
                <a:ext cx="120606" cy="6261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>
                <a:cxnSpLocks/>
              </p:cNvCxnSpPr>
              <p:nvPr/>
            </p:nvCxnSpPr>
            <p:spPr>
              <a:xfrm flipH="1">
                <a:off x="6243623" y="3875880"/>
                <a:ext cx="116011" cy="6366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/>
              <p:cNvCxnSpPr>
                <a:cxnSpLocks/>
              </p:cNvCxnSpPr>
              <p:nvPr/>
            </p:nvCxnSpPr>
            <p:spPr>
              <a:xfrm>
                <a:off x="6140087" y="3891158"/>
                <a:ext cx="101631" cy="4838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ZoneTexte 82"/>
              <p:cNvSpPr txBox="1"/>
              <p:nvPr/>
            </p:nvSpPr>
            <p:spPr>
              <a:xfrm>
                <a:off x="6297427" y="2950958"/>
                <a:ext cx="155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z</a:t>
                </a:r>
                <a:endParaRPr lang="fr-FR" dirty="0" smtClean="0"/>
              </a:p>
            </p:txBody>
          </p:sp>
        </p:grpSp>
      </p:grpSp>
      <p:grpSp>
        <p:nvGrpSpPr>
          <p:cNvPr id="160" name="Groupe 159"/>
          <p:cNvGrpSpPr/>
          <p:nvPr/>
        </p:nvGrpSpPr>
        <p:grpSpPr>
          <a:xfrm>
            <a:off x="8271470" y="2139911"/>
            <a:ext cx="3890339" cy="2910082"/>
            <a:chOff x="7492364" y="1656498"/>
            <a:chExt cx="3522617" cy="2704011"/>
          </a:xfrm>
        </p:grpSpPr>
        <p:sp>
          <p:nvSpPr>
            <p:cNvPr id="88" name="Rectangle 87"/>
            <p:cNvSpPr/>
            <p:nvPr/>
          </p:nvSpPr>
          <p:spPr>
            <a:xfrm>
              <a:off x="7492364" y="1656498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/>
            <p:cNvSpPr/>
            <p:nvPr/>
          </p:nvSpPr>
          <p:spPr>
            <a:xfrm>
              <a:off x="9071779" y="3168364"/>
              <a:ext cx="167496" cy="1606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>
              <a:off x="9156120" y="3246992"/>
              <a:ext cx="677979" cy="3078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 rot="-1200000" flipH="1">
              <a:off x="8643060" y="3332187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ZoneTexte 89"/>
            <p:cNvSpPr txBox="1"/>
            <p:nvPr/>
          </p:nvSpPr>
          <p:spPr>
            <a:xfrm>
              <a:off x="9608165" y="3166410"/>
              <a:ext cx="194251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8420664" y="3262318"/>
              <a:ext cx="127276" cy="25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  <p:cxnSp>
          <p:nvCxnSpPr>
            <p:cNvPr id="95" name="Connecteur droit avec flèche 94"/>
            <p:cNvCxnSpPr/>
            <p:nvPr/>
          </p:nvCxnSpPr>
          <p:spPr>
            <a:xfrm rot="-1200000" flipH="1" flipV="1">
              <a:off x="9027824" y="2546876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>
              <a:cxnSpLocks noChangeAspect="1"/>
            </p:cNvCxnSpPr>
            <p:nvPr/>
          </p:nvCxnSpPr>
          <p:spPr>
            <a:xfrm flipH="1">
              <a:off x="9026769" y="3144574"/>
              <a:ext cx="88234" cy="10737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cxnSpLocks/>
            </p:cNvCxnSpPr>
            <p:nvPr/>
          </p:nvCxnSpPr>
          <p:spPr>
            <a:xfrm>
              <a:off x="9026768" y="3251947"/>
              <a:ext cx="47808" cy="776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>
              <a:cxnSpLocks/>
            </p:cNvCxnSpPr>
            <p:nvPr/>
          </p:nvCxnSpPr>
          <p:spPr>
            <a:xfrm>
              <a:off x="9222180" y="3175370"/>
              <a:ext cx="40811" cy="11125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cxnSpLocks/>
            </p:cNvCxnSpPr>
            <p:nvPr/>
          </p:nvCxnSpPr>
          <p:spPr>
            <a:xfrm flipH="1" flipV="1">
              <a:off x="9110121" y="3140372"/>
              <a:ext cx="110154" cy="3289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cxnSpLocks/>
            </p:cNvCxnSpPr>
            <p:nvPr/>
          </p:nvCxnSpPr>
          <p:spPr>
            <a:xfrm rot="-1200000" flipH="1">
              <a:off x="9163740" y="3308611"/>
              <a:ext cx="116011" cy="6366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cxnSpLocks/>
            </p:cNvCxnSpPr>
            <p:nvPr/>
          </p:nvCxnSpPr>
          <p:spPr>
            <a:xfrm>
              <a:off x="9082355" y="3339371"/>
              <a:ext cx="91068" cy="5150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ZoneTexte 101"/>
            <p:cNvSpPr txBox="1"/>
            <p:nvPr/>
          </p:nvSpPr>
          <p:spPr>
            <a:xfrm>
              <a:off x="9211829" y="2377974"/>
              <a:ext cx="155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  <a:endParaRPr lang="fr-FR" dirty="0" smtClean="0"/>
            </a:p>
          </p:txBody>
        </p:sp>
        <p:cxnSp>
          <p:nvCxnSpPr>
            <p:cNvPr id="123" name="Connecteur droit avec flèche 122"/>
            <p:cNvCxnSpPr/>
            <p:nvPr/>
          </p:nvCxnSpPr>
          <p:spPr>
            <a:xfrm flipH="1">
              <a:off x="8571740" y="3242278"/>
              <a:ext cx="577883" cy="336732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avec flèche 123"/>
            <p:cNvCxnSpPr/>
            <p:nvPr/>
          </p:nvCxnSpPr>
          <p:spPr>
            <a:xfrm flipH="1" flipV="1">
              <a:off x="9149621" y="2531260"/>
              <a:ext cx="1" cy="712204"/>
            </a:xfrm>
            <a:prstGeom prst="straightConnector1">
              <a:avLst/>
            </a:prstGeom>
            <a:ln w="25400">
              <a:solidFill>
                <a:schemeClr val="accent1">
                  <a:shade val="9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Arc 153"/>
            <p:cNvSpPr/>
            <p:nvPr/>
          </p:nvSpPr>
          <p:spPr>
            <a:xfrm rot="18718668">
              <a:off x="8944084" y="2716147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Arc 154"/>
            <p:cNvSpPr/>
            <p:nvPr/>
          </p:nvSpPr>
          <p:spPr>
            <a:xfrm rot="11179166">
              <a:off x="8714232" y="3425708"/>
              <a:ext cx="235349" cy="207220"/>
            </a:xfrm>
            <a:prstGeom prst="arc">
              <a:avLst>
                <a:gd name="adj1" fmla="val 16200000"/>
                <a:gd name="adj2" fmla="val 492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ZoneTexte 156"/>
            <p:cNvSpPr txBox="1"/>
            <p:nvPr/>
          </p:nvSpPr>
          <p:spPr>
            <a:xfrm>
              <a:off x="8671859" y="3414376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8" name="ZoneTexte 157"/>
            <p:cNvSpPr txBox="1"/>
            <p:nvPr/>
          </p:nvSpPr>
          <p:spPr>
            <a:xfrm>
              <a:off x="8960271" y="2690630"/>
              <a:ext cx="152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9" name="Arc 158"/>
            <p:cNvSpPr/>
            <p:nvPr/>
          </p:nvSpPr>
          <p:spPr>
            <a:xfrm>
              <a:off x="9436148" y="3303371"/>
              <a:ext cx="182739" cy="221374"/>
            </a:xfrm>
            <a:prstGeom prst="arc">
              <a:avLst>
                <a:gd name="adj1" fmla="val 4745037"/>
                <a:gd name="adj2" fmla="val 0"/>
              </a:avLst>
            </a:prstGeom>
            <a:ln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712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/>
          <a:stretch/>
        </p:blipFill>
        <p:spPr>
          <a:xfrm>
            <a:off x="2419519" y="1634591"/>
            <a:ext cx="8606583" cy="500649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14321" y="841572"/>
            <a:ext cx="797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Première production de L-système paramétrique &amp; contextuelle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3" y="1903136"/>
            <a:ext cx="7648770" cy="439711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01034" y="614995"/>
            <a:ext cx="48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Deuxième arbre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941699" y="3010237"/>
            <a:ext cx="296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Insérer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3c1703fe8d.site.internapcdn.net/newman/gfx/news/hires/2013/howdoplants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18" y="1312480"/>
            <a:ext cx="8217369" cy="54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12327" y="54864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plantes qui se dirigent vers la lumière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3442059" y="2126673"/>
            <a:ext cx="5307879" cy="2604654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Présentation des L-systèmes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Etude du langage</a:t>
            </a:r>
            <a:endParaRPr lang="fr-FR" sz="2400" dirty="0" smtClean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Interprétation géométrique</a:t>
            </a:r>
            <a:endParaRPr lang="fr-FR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Adaptation à l'environnement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Impression 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853510" y="208073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1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1" y="0"/>
            <a:ext cx="12548011" cy="6858000"/>
          </a:xfrm>
          <a:prstGeom prst="rect">
            <a:avLst/>
          </a:prstGeom>
        </p:spPr>
      </p:pic>
      <p:sp>
        <p:nvSpPr>
          <p:cNvPr id="8" name="Naslov 1"/>
          <p:cNvSpPr>
            <a:spLocks noGrp="1"/>
          </p:cNvSpPr>
          <p:nvPr>
            <p:ph type="title"/>
          </p:nvPr>
        </p:nvSpPr>
        <p:spPr>
          <a:xfrm>
            <a:off x="897373" y="2372228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Modification </a:t>
            </a:r>
            <a:br>
              <a:rPr lang="fr-FR" dirty="0" smtClean="0"/>
            </a:br>
            <a:r>
              <a:rPr lang="fr-FR" dirty="0" smtClean="0"/>
              <a:t>de la </a:t>
            </a:r>
            <a:br>
              <a:rPr lang="fr-FR" dirty="0" smtClean="0"/>
            </a:br>
            <a:r>
              <a:rPr lang="fr-FR" dirty="0" smtClean="0"/>
              <a:t>croissance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3" y="0"/>
            <a:ext cx="12548012" cy="6858000"/>
          </a:xfrm>
          <a:prstGeom prst="rect">
            <a:avLst/>
          </a:prstGeom>
        </p:spPr>
      </p:pic>
      <p:sp>
        <p:nvSpPr>
          <p:cNvPr id="11" name="Naslov 1"/>
          <p:cNvSpPr>
            <a:spLocks noGrp="1"/>
          </p:cNvSpPr>
          <p:nvPr>
            <p:ph type="title"/>
          </p:nvPr>
        </p:nvSpPr>
        <p:spPr>
          <a:xfrm>
            <a:off x="762903" y="1242675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Action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89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5" y="-26894"/>
            <a:ext cx="12563491" cy="6866461"/>
          </a:xfrm>
          <a:prstGeom prst="rect">
            <a:avLst/>
          </a:prstGeom>
        </p:spPr>
      </p:pic>
      <p:sp>
        <p:nvSpPr>
          <p:cNvPr id="6" name="Naslov 1"/>
          <p:cNvSpPr>
            <a:spLocks noGrp="1"/>
          </p:cNvSpPr>
          <p:nvPr>
            <p:ph type="title"/>
          </p:nvPr>
        </p:nvSpPr>
        <p:spPr>
          <a:xfrm>
            <a:off x="753938" y="1847666"/>
            <a:ext cx="8911687" cy="1280890"/>
          </a:xfrm>
        </p:spPr>
        <p:txBody>
          <a:bodyPr>
            <a:noAutofit/>
          </a:bodyPr>
          <a:lstStyle/>
          <a:p>
            <a:r>
              <a:rPr lang="fr-FR" dirty="0" smtClean="0"/>
              <a:t>Obstacles</a:t>
            </a:r>
            <a:br>
              <a:rPr lang="fr-FR" dirty="0" smtClean="0"/>
            </a:br>
            <a:r>
              <a:rPr lang="fr-FR" dirty="0" smtClean="0"/>
              <a:t>Physiques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20"/>
          <a:stretch/>
        </p:blipFill>
        <p:spPr>
          <a:xfrm>
            <a:off x="-9062" y="0"/>
            <a:ext cx="726235" cy="6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5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3" y="-1"/>
            <a:ext cx="125480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RÃ©sultat de recherche d'images pour &quot;Python module ic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47" y="4515207"/>
            <a:ext cx="912318" cy="91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69413" y="5453652"/>
            <a:ext cx="15295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/>
              <a:t>Growth_Modifier.py</a:t>
            </a:r>
            <a:endParaRPr lang="fr-FR" sz="11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849831" y="1273669"/>
            <a:ext cx="6481073" cy="1264930"/>
            <a:chOff x="848797" y="793629"/>
            <a:chExt cx="9241186" cy="1830802"/>
          </a:xfrm>
        </p:grpSpPr>
        <p:pic>
          <p:nvPicPr>
            <p:cNvPr id="1026" name="Picture 2" descr="RÃ©sultat de recherche d'images pour &quot;.stl file ic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797" y="890804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e 6"/>
            <p:cNvGrpSpPr/>
            <p:nvPr/>
          </p:nvGrpSpPr>
          <p:grpSpPr>
            <a:xfrm>
              <a:off x="2985862" y="797088"/>
              <a:ext cx="1760309" cy="1696324"/>
              <a:chOff x="5572308" y="1062446"/>
              <a:chExt cx="2221088" cy="2245574"/>
            </a:xfrm>
          </p:grpSpPr>
          <p:pic>
            <p:nvPicPr>
              <p:cNvPr id="1028" name="Picture 4" descr="RÃ©sultat de recherche d'images pour &quot;Python module icon&quot;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2308" y="1062446"/>
                <a:ext cx="2221088" cy="183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ZoneTexte 5"/>
              <p:cNvSpPr txBox="1"/>
              <p:nvPr/>
            </p:nvSpPr>
            <p:spPr>
              <a:xfrm>
                <a:off x="6021453" y="2900588"/>
                <a:ext cx="1345438" cy="407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Module </a:t>
                </a:r>
                <a:r>
                  <a:rPr lang="fr-FR" sz="1400" dirty="0" err="1" smtClean="0"/>
                  <a:t>stl</a:t>
                </a:r>
                <a:endParaRPr lang="fr-FR" sz="1400" dirty="0"/>
              </a:p>
            </p:txBody>
          </p:sp>
        </p:grpSp>
        <p:pic>
          <p:nvPicPr>
            <p:cNvPr id="1030" name="Picture 6" descr="RÃ©sultat de recherche d'images pour &quot;Python module icon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878" y="827715"/>
              <a:ext cx="1294961" cy="129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/>
            <p:cNvSpPr txBox="1"/>
            <p:nvPr/>
          </p:nvSpPr>
          <p:spPr>
            <a:xfrm>
              <a:off x="5416668" y="2223515"/>
              <a:ext cx="2242707" cy="40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Physical_object.py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8050700" y="2223515"/>
              <a:ext cx="2039283" cy="40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Physical_Volume</a:t>
              </a:r>
              <a:endParaRPr lang="fr-FR" sz="1200" dirty="0"/>
            </a:p>
          </p:txBody>
        </p:sp>
        <p:pic>
          <p:nvPicPr>
            <p:cNvPr id="1034" name="Picture 10" descr="Image associÃ©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0304" y="793629"/>
              <a:ext cx="1297765" cy="1366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ZoneTexte 16"/>
          <p:cNvSpPr txBox="1"/>
          <p:nvPr/>
        </p:nvSpPr>
        <p:spPr>
          <a:xfrm>
            <a:off x="5525665" y="5472358"/>
            <a:ext cx="2110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 smtClean="0"/>
              <a:t>Growth_modifier_Volume</a:t>
            </a:r>
            <a:endParaRPr lang="fr-FR" sz="1100" dirty="0"/>
          </a:p>
        </p:txBody>
      </p:sp>
      <p:pic>
        <p:nvPicPr>
          <p:cNvPr id="18" name="Picture 10" descr="Image associÃ©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08" y="4489080"/>
            <a:ext cx="914294" cy="9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keyboard entry logo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62" y="4209967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2538195" y="5438263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Entrée Utilisateur</a:t>
            </a:r>
            <a:endParaRPr lang="fr-FR" sz="1200" dirty="0"/>
          </a:p>
        </p:txBody>
      </p:sp>
      <p:pic>
        <p:nvPicPr>
          <p:cNvPr id="22" name="Picture 6" descr="RÃ©sultat de recherche d'images pour &quot;Python module ic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27" y="2986852"/>
            <a:ext cx="912318" cy="91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7331393" y="3899170"/>
            <a:ext cx="18405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/>
              <a:t>Growth_environment.py</a:t>
            </a:r>
            <a:endParaRPr lang="fr-FR" sz="1100" dirty="0"/>
          </a:p>
        </p:txBody>
      </p:sp>
      <p:sp>
        <p:nvSpPr>
          <p:cNvPr id="24" name="ZoneTexte 23"/>
          <p:cNvSpPr txBox="1"/>
          <p:nvPr/>
        </p:nvSpPr>
        <p:spPr>
          <a:xfrm>
            <a:off x="9745539" y="3919638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Environment</a:t>
            </a:r>
            <a:endParaRPr lang="fr-FR" sz="1200" dirty="0"/>
          </a:p>
        </p:txBody>
      </p:sp>
      <p:pic>
        <p:nvPicPr>
          <p:cNvPr id="25" name="Picture 10" descr="Image associÃ©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27" y="2975297"/>
            <a:ext cx="910155" cy="9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>
            <a:stCxn id="1026" idx="3"/>
            <a:endCxn id="1028" idx="1"/>
          </p:cNvCxnSpPr>
          <p:nvPr/>
        </p:nvCxnSpPr>
        <p:spPr>
          <a:xfrm flipV="1">
            <a:off x="1704886" y="1755744"/>
            <a:ext cx="643722" cy="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028" idx="3"/>
            <a:endCxn id="1030" idx="1"/>
          </p:cNvCxnSpPr>
          <p:nvPr/>
        </p:nvCxnSpPr>
        <p:spPr>
          <a:xfrm flipV="1">
            <a:off x="3583156" y="1744575"/>
            <a:ext cx="743900" cy="1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030" idx="3"/>
            <a:endCxn id="1034" idx="1"/>
          </p:cNvCxnSpPr>
          <p:nvPr/>
        </p:nvCxnSpPr>
        <p:spPr>
          <a:xfrm>
            <a:off x="5235244" y="1744575"/>
            <a:ext cx="931686" cy="1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036" idx="3"/>
            <a:endCxn id="12" idx="1"/>
          </p:cNvCxnSpPr>
          <p:nvPr/>
        </p:nvCxnSpPr>
        <p:spPr>
          <a:xfrm flipV="1">
            <a:off x="4016562" y="4971366"/>
            <a:ext cx="261485" cy="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2" idx="3"/>
            <a:endCxn id="18" idx="1"/>
          </p:cNvCxnSpPr>
          <p:nvPr/>
        </p:nvCxnSpPr>
        <p:spPr>
          <a:xfrm flipV="1">
            <a:off x="5190365" y="4970544"/>
            <a:ext cx="903443" cy="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034" idx="3"/>
            <a:endCxn id="22" idx="1"/>
          </p:cNvCxnSpPr>
          <p:nvPr/>
        </p:nvCxnSpPr>
        <p:spPr>
          <a:xfrm>
            <a:off x="7077085" y="1745840"/>
            <a:ext cx="562942" cy="169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  <a:endCxn id="22" idx="1"/>
          </p:cNvCxnSpPr>
          <p:nvPr/>
        </p:nvCxnSpPr>
        <p:spPr>
          <a:xfrm flipV="1">
            <a:off x="7008102" y="3443011"/>
            <a:ext cx="631925" cy="152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2" idx="3"/>
            <a:endCxn id="25" idx="1"/>
          </p:cNvCxnSpPr>
          <p:nvPr/>
        </p:nvCxnSpPr>
        <p:spPr>
          <a:xfrm>
            <a:off x="8552345" y="3443011"/>
            <a:ext cx="1320082" cy="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7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61090" y="412694"/>
            <a:ext cx="277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Finir explication interprétation </a:t>
            </a:r>
            <a:r>
              <a:rPr lang="fr-FR" dirty="0" err="1" smtClean="0"/>
              <a:t>turtle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2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synthèse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59" y="2213326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7588814" y="1512603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383" y="3852913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5393041" y="2639511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5393041" y="4176967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64581" y="2152481"/>
            <a:ext cx="402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Messages basipètes et acropètes (transport de sève, sève brute et </a:t>
            </a:r>
            <a:r>
              <a:rPr lang="fr-FR" dirty="0" err="1" smtClean="0"/>
              <a:t>rafinée</a:t>
            </a:r>
            <a:r>
              <a:rPr lang="fr-FR" dirty="0" smtClean="0"/>
              <a:t>)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49" y="3851809"/>
            <a:ext cx="4879964" cy="26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br>
              <a:rPr lang="fr-FR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83660" y="1945525"/>
            <a:ext cx="146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/>
              <a:t>Croissance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20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5422958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en-US" dirty="0"/>
          </a:p>
        </p:txBody>
      </p:sp>
      <p:sp>
        <p:nvSpPr>
          <p:cNvPr id="49" name="ZoneTexte 48"/>
          <p:cNvSpPr txBox="1"/>
          <p:nvPr/>
        </p:nvSpPr>
        <p:spPr>
          <a:xfrm>
            <a:off x="9284925" y="5375073"/>
            <a:ext cx="284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Tourner</a:t>
            </a:r>
            <a:endParaRPr lang="en-US" dirty="0"/>
          </a:p>
        </p:txBody>
      </p:sp>
      <p:sp>
        <p:nvSpPr>
          <p:cNvPr id="50" name="ZoneTexte 49"/>
          <p:cNvSpPr txBox="1"/>
          <p:nvPr/>
        </p:nvSpPr>
        <p:spPr>
          <a:xfrm>
            <a:off x="1096129" y="5236573"/>
            <a:ext cx="284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Sauvegarder l'état</a:t>
            </a:r>
          </a:p>
          <a:p>
            <a:r>
              <a:rPr lang="fr-FR" dirty="0"/>
              <a:t>Recharger </a:t>
            </a:r>
            <a:r>
              <a:rPr lang="fr-FR" dirty="0" smtClean="0"/>
              <a:t>l'état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0604725" y="922492"/>
            <a:ext cx="152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Module </a:t>
            </a:r>
            <a:r>
              <a:rPr lang="fr-FR" dirty="0" err="1" smtClean="0"/>
              <a:t>turtle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92925" y="632736"/>
            <a:ext cx="8911687" cy="1280890"/>
          </a:xfrm>
        </p:spPr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2181377" cy="108690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Analogie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635" y="4668666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pic>
        <p:nvPicPr>
          <p:cNvPr id="6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4" y="2114727"/>
            <a:ext cx="2151979" cy="1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539553" y="1945525"/>
            <a:ext cx="204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du phénotype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4613" y="434549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3"/>
            <a:endCxn id="13" idx="1"/>
          </p:cNvCxnSpPr>
          <p:nvPr/>
        </p:nvCxnSpPr>
        <p:spPr>
          <a:xfrm flipV="1">
            <a:off x="2427359" y="5090396"/>
            <a:ext cx="2240487" cy="76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7846" y="4661012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06473" y="4668665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3"/>
            <a:endCxn id="14" idx="1"/>
          </p:cNvCxnSpPr>
          <p:nvPr/>
        </p:nvCxnSpPr>
        <p:spPr>
          <a:xfrm>
            <a:off x="6965984" y="5090396"/>
            <a:ext cx="2240489" cy="38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media.ooreka.fr/public/image/Intro-chene-prairie-champ-fleur-jaune-printemps-arbre-boule-arrondi-ovale-full-12298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46" y="1961261"/>
            <a:ext cx="2298138" cy="15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6" idx="3"/>
            <a:endCxn id="1026" idx="1"/>
          </p:cNvCxnSpPr>
          <p:nvPr/>
        </p:nvCxnSpPr>
        <p:spPr>
          <a:xfrm>
            <a:off x="2464613" y="2725060"/>
            <a:ext cx="2203233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139060" y="1961261"/>
            <a:ext cx="18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Expression dans le milieu</a:t>
            </a:r>
            <a:endParaRPr lang="en-US" dirty="0"/>
          </a:p>
        </p:txBody>
      </p:sp>
      <p:sp>
        <p:nvSpPr>
          <p:cNvPr id="38" name="ZoneTexte 37"/>
          <p:cNvSpPr txBox="1"/>
          <p:nvPr/>
        </p:nvSpPr>
        <p:spPr>
          <a:xfrm>
            <a:off x="7220683" y="4291687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cxnSp>
        <p:nvCxnSpPr>
          <p:cNvPr id="39" name="Connecteur droit avec flèche 38"/>
          <p:cNvCxnSpPr>
            <a:stCxn id="1026" idx="3"/>
            <a:endCxn id="43" idx="1"/>
          </p:cNvCxnSpPr>
          <p:nvPr/>
        </p:nvCxnSpPr>
        <p:spPr>
          <a:xfrm flipV="1">
            <a:off x="6965984" y="2725059"/>
            <a:ext cx="2204271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2068521"/>
            <a:ext cx="2334356" cy="1313075"/>
          </a:xfrm>
          <a:prstGeom prst="rect">
            <a:avLst/>
          </a:prstGeom>
        </p:spPr>
      </p:pic>
      <p:cxnSp>
        <p:nvCxnSpPr>
          <p:cNvPr id="48" name="Connecteur droit 47"/>
          <p:cNvCxnSpPr/>
          <p:nvPr/>
        </p:nvCxnSpPr>
        <p:spPr>
          <a:xfrm>
            <a:off x="-64736" y="4012130"/>
            <a:ext cx="12348446" cy="988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07703" y="3633561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5816915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0355542" y="3686159"/>
            <a:ext cx="0" cy="8496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463002" y="6218122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 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63002" y="199278"/>
            <a:ext cx="1450456" cy="42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Réalité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97761" y="169495"/>
            <a:ext cx="2114724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Mot-graine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3223065" y="1529176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Règle d’évolution</a:t>
            </a:r>
          </a:p>
          <a:p>
            <a:pPr algn="ctr"/>
            <a:r>
              <a:rPr lang="fr-FR" dirty="0" smtClean="0"/>
              <a:t>auto itérée</a:t>
            </a:r>
            <a:endParaRPr lang="en-US" dirty="0"/>
          </a:p>
        </p:txBody>
      </p:sp>
      <p:cxnSp>
        <p:nvCxnSpPr>
          <p:cNvPr id="12" name="Connecteur droit avec flèche 11"/>
          <p:cNvCxnSpPr>
            <a:stCxn id="5" idx="2"/>
            <a:endCxn id="13" idx="0"/>
          </p:cNvCxnSpPr>
          <p:nvPr/>
        </p:nvCxnSpPr>
        <p:spPr>
          <a:xfrm>
            <a:off x="5455123" y="1028262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06054" y="2809316"/>
            <a:ext cx="2298138" cy="85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06054" y="5449137"/>
            <a:ext cx="2298138" cy="8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final</a:t>
            </a:r>
            <a:endParaRPr lang="en-US" dirty="0"/>
          </a:p>
        </p:txBody>
      </p:sp>
      <p:cxnSp>
        <p:nvCxnSpPr>
          <p:cNvPr id="19" name="Connecteur droit avec flèche 18"/>
          <p:cNvCxnSpPr>
            <a:stCxn id="13" idx="2"/>
            <a:endCxn id="14" idx="0"/>
          </p:cNvCxnSpPr>
          <p:nvPr/>
        </p:nvCxnSpPr>
        <p:spPr>
          <a:xfrm>
            <a:off x="5455123" y="3668083"/>
            <a:ext cx="0" cy="1781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366186" y="4235444"/>
            <a:ext cx="173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8063751" y="169496"/>
            <a:ext cx="719391" cy="2719361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ccolade fermante 33"/>
          <p:cNvSpPr/>
          <p:nvPr/>
        </p:nvSpPr>
        <p:spPr>
          <a:xfrm>
            <a:off x="8063751" y="3668082"/>
            <a:ext cx="719391" cy="2756993"/>
          </a:xfrm>
          <a:prstGeom prst="rightBrace">
            <a:avLst>
              <a:gd name="adj1" fmla="val 8333"/>
              <a:gd name="adj2" fmla="val 52715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9076096" y="1425431"/>
            <a:ext cx="251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Interactions internes</a:t>
            </a:r>
            <a:endParaRPr lang="en-US" dirty="0"/>
          </a:p>
        </p:txBody>
      </p:sp>
      <p:sp>
        <p:nvSpPr>
          <p:cNvPr id="36" name="ZoneTexte 35"/>
          <p:cNvSpPr txBox="1"/>
          <p:nvPr/>
        </p:nvSpPr>
        <p:spPr>
          <a:xfrm>
            <a:off x="9076096" y="4959642"/>
            <a:ext cx="290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Interactions externes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3697" y="2061329"/>
            <a:ext cx="10598303" cy="1468800"/>
          </a:xfrm>
        </p:spPr>
        <p:txBody>
          <a:bodyPr/>
          <a:lstStyle/>
          <a:p>
            <a:r>
              <a:rPr lang="fr-FR" dirty="0" smtClean="0"/>
              <a:t>Etude du langage </a:t>
            </a:r>
            <a:r>
              <a:rPr lang="fr-FR" dirty="0" smtClean="0"/>
              <a:t>décrit par le </a:t>
            </a:r>
            <a:r>
              <a:rPr lang="fr-FR" dirty="0" smtClean="0"/>
              <a:t>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23319</TotalTime>
  <Words>456</Words>
  <Application>Microsoft Office PowerPoint</Application>
  <PresentationFormat>Grand écran</PresentationFormat>
  <Paragraphs>165</Paragraphs>
  <Slides>28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Analogie </vt:lpstr>
      <vt:lpstr>Présentation PowerPoint</vt:lpstr>
      <vt:lpstr>Exemple d’arbre en 2D obtenu</vt:lpstr>
      <vt:lpstr>Analogie</vt:lpstr>
      <vt:lpstr>Présentation PowerPoint</vt:lpstr>
      <vt:lpstr>Etude du langage décrit par le L-système</vt:lpstr>
      <vt:lpstr>Exemple d’arbre en 2D obtenu</vt:lpstr>
      <vt:lpstr>Intérêt des L-systèmes stochastique</vt:lpstr>
      <vt:lpstr>Présentation PowerPoint</vt:lpstr>
      <vt:lpstr>Création d’un espace paramétrique</vt:lpstr>
      <vt:lpstr>Présentation PowerPoint</vt:lpstr>
      <vt:lpstr>Présentation PowerPoint</vt:lpstr>
      <vt:lpstr>Présentation PowerPoint</vt:lpstr>
      <vt:lpstr>Interprétation géométrique</vt:lpstr>
      <vt:lpstr>Influence de l'environnement</vt:lpstr>
      <vt:lpstr>Présentation PowerPoint</vt:lpstr>
      <vt:lpstr>Modification  de la  croissance</vt:lpstr>
      <vt:lpstr>Action du vent</vt:lpstr>
      <vt:lpstr>Obstacles Physiques</vt:lpstr>
      <vt:lpstr>Présentation PowerPoint</vt:lpstr>
      <vt:lpstr>Présentation PowerPoint</vt:lpstr>
      <vt:lpstr>Présentation PowerPoint</vt:lpstr>
      <vt:lpstr>synthèse</vt:lpstr>
      <vt:lpstr>Des essais d’impression 3D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126</cp:revision>
  <dcterms:created xsi:type="dcterms:W3CDTF">2018-01-14T10:57:57Z</dcterms:created>
  <dcterms:modified xsi:type="dcterms:W3CDTF">2018-06-11T13:09:12Z</dcterms:modified>
</cp:coreProperties>
</file>